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69" r:id="rId2"/>
    <p:sldId id="271" r:id="rId3"/>
    <p:sldId id="275" r:id="rId4"/>
    <p:sldId id="277" r:id="rId5"/>
    <p:sldId id="273" r:id="rId6"/>
    <p:sldId id="276" r:id="rId7"/>
    <p:sldId id="274" r:id="rId8"/>
    <p:sldId id="260" r:id="rId9"/>
    <p:sldId id="270" r:id="rId10"/>
  </p:sldIdLst>
  <p:sldSz cx="9144000" cy="5143500" type="screen16x9"/>
  <p:notesSz cx="6692900" cy="9867900"/>
  <p:defaultTextStyle>
    <a:defPPr>
      <a:defRPr lang="ru-RU"/>
    </a:defPPr>
    <a:lvl1pPr marL="0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orient="horz" pos="2968">
          <p15:clr>
            <a:srgbClr val="A4A3A4"/>
          </p15:clr>
        </p15:guide>
        <p15:guide id="3" orient="horz" pos="352">
          <p15:clr>
            <a:srgbClr val="A4A3A4"/>
          </p15:clr>
        </p15:guide>
        <p15:guide id="4" orient="horz" pos="948">
          <p15:clr>
            <a:srgbClr val="A4A3A4"/>
          </p15:clr>
        </p15:guide>
        <p15:guide id="5" pos="2880">
          <p15:clr>
            <a:srgbClr val="A4A3A4"/>
          </p15:clr>
        </p15:guide>
        <p15:guide id="6" pos="385">
          <p15:clr>
            <a:srgbClr val="A4A3A4"/>
          </p15:clr>
        </p15:guide>
        <p15:guide id="7" pos="1565">
          <p15:clr>
            <a:srgbClr val="A4A3A4"/>
          </p15:clr>
        </p15:guide>
        <p15:guide id="8" pos="5193">
          <p15:clr>
            <a:srgbClr val="A4A3A4"/>
          </p15:clr>
        </p15:guide>
        <p15:guide id="9" pos="40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8C90"/>
    <a:srgbClr val="504F53"/>
    <a:srgbClr val="005A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71" autoAdjust="0"/>
    <p:restoredTop sz="86421" autoAdjust="0"/>
  </p:normalViewPr>
  <p:slideViewPr>
    <p:cSldViewPr showGuides="1">
      <p:cViewPr varScale="1">
        <p:scale>
          <a:sx n="106" d="100"/>
          <a:sy n="106" d="100"/>
        </p:scale>
        <p:origin x="-1038" y="-78"/>
      </p:cViewPr>
      <p:guideLst>
        <p:guide orient="horz" pos="1620"/>
        <p:guide orient="horz" pos="2968"/>
        <p:guide orient="horz" pos="352"/>
        <p:guide orient="horz" pos="948"/>
        <p:guide pos="2880"/>
        <p:guide pos="385"/>
        <p:guide pos="1565"/>
        <p:guide pos="5193"/>
        <p:guide pos="4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91094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7150" y="739775"/>
            <a:ext cx="65786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9290" y="4687253"/>
            <a:ext cx="535432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91094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668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693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693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693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54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693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787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503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8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79498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5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E4C3-B3F9-4492-AC4E-AEB8AB203703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1266-D9B9-4642-A506-7317DD4ADF73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8A2D-CC43-4DD9-8CF9-DF5286C3CC1D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8524-75FA-4DFF-9D30-F97C17CE17A5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B2CD-5EDF-45E0-A730-F2C3E6027E1D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478466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400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9" y="558800"/>
            <a:ext cx="7548638" cy="946151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169"/>
            <a:ext cx="9143998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6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0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799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504950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0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173-E5E4-4B86-BADB-BBB422306F42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7" cstate="print"/>
          <a:stretch>
            <a:fillRect/>
          </a:stretch>
        </p:blipFill>
        <p:spPr bwMode="auto">
          <a:xfrm>
            <a:off x="1" y="1169"/>
            <a:ext cx="9143998" cy="51428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558800"/>
            <a:ext cx="7632700" cy="925984"/>
          </a:xfrm>
          <a:prstGeom prst="rect">
            <a:avLst/>
          </a:prstGeom>
        </p:spPr>
        <p:txBody>
          <a:bodyPr vert="horz" lIns="81630" tIns="40815" rIns="81630" bIns="40815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189" y="1491630"/>
            <a:ext cx="7632699" cy="3220070"/>
          </a:xfrm>
          <a:prstGeom prst="rect">
            <a:avLst/>
          </a:prstGeom>
        </p:spPr>
        <p:txBody>
          <a:bodyPr vert="horz" lIns="81630" tIns="40815" rIns="81630" bIns="40815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3"/>
            <a:ext cx="2133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EDECA-DAED-49E8-AB44-A10369DCE766}" type="datetime1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3"/>
            <a:ext cx="2895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3431" y="4398169"/>
            <a:ext cx="503585" cy="51358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lnSpc>
                <a:spcPts val="1878"/>
              </a:lnSpc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1" r:id="rId5"/>
    <p:sldLayoutId id="2147483663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hdr="0" ftr="0" dt="0"/>
  <p:txStyles>
    <p:titleStyle>
      <a:lvl1pPr algn="l" defTabSz="816296" rtl="0" eaLnBrk="1" latinLnBrk="0" hangingPunct="1">
        <a:spcBef>
          <a:spcPct val="0"/>
        </a:spcBef>
        <a:buNone/>
        <a:defRPr sz="38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505" indent="0" algn="l" defTabSz="816296" rtl="0" eaLnBrk="1" latinLnBrk="0" hangingPunct="1">
        <a:spcBef>
          <a:spcPct val="20000"/>
        </a:spcBef>
        <a:buFont typeface="+mj-lt"/>
        <a:buNone/>
        <a:defRPr sz="24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505" indent="0" algn="l" defTabSz="816296" rtl="0" eaLnBrk="1" latinLnBrk="0" hangingPunct="1">
        <a:spcBef>
          <a:spcPct val="20000"/>
        </a:spcBef>
        <a:buFont typeface="Arial" pitchFamily="34" charset="0"/>
        <a:buNone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828" indent="-203750" algn="l" defTabSz="816296" rtl="0" eaLnBrk="1" latinLnBrk="0" hangingPunct="1">
        <a:spcBef>
          <a:spcPct val="20000"/>
        </a:spcBef>
        <a:buFont typeface="Arial" pitchFamily="34" charset="0"/>
        <a:buChar char="•"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2020" algn="just" defTabSz="816296" rtl="0" eaLnBrk="1" latinLnBrk="0" hangingPunct="1">
        <a:lnSpc>
          <a:spcPts val="19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3109" indent="0" algn="l" defTabSz="81629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DA8DC6D47D59AEACEB2AB9F1503C9683184724E370C3337F3D0B5A2E252C5BDC2E0DBA88B5AA4DE3D25EEB41EADDC03B3EEA779274E6T0O7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consultantplus://offline/ref=DA8DC6D47D59AEACEB2AB9F1503C9683184724E370C3337F3D0B5A2E252C5BDC2E0DBA88B9AB4CE3D25EEB41EADDC03B3EEA779274E6T0O7K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DA8DC6D47D59AEACEB2AB9F1503C9683184725E073C2337F3D0B5A2E252C5BDC2E0DBA8ABCAE46E3D25EEB41EADDC03B3EEA779274E6T0O7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consultantplus://offline/ref=DA8DC6D47D59AEACEB2AB9F1503C9683184724E370C3337F3D0B5A2E252C5BDC2E0DBA88B9AB48E3D25EEB41EADDC03B3EEA779274E6T0O7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844FCC57ADC3EC953337758D254EA18FAB3EA43E22B35E66FC846DD350B3695638D2A603B418C2F75A41DE15ED998E838696238B3F5473VDJ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/>
              <a:t>Налоговый контроль в связи совершением сделок между взаимозависимыми лицами и получение необоснованной налоговой выгоды</a:t>
            </a: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755576" y="3921596"/>
            <a:ext cx="7016824" cy="1314450"/>
          </a:xfrm>
        </p:spPr>
        <p:txBody>
          <a:bodyPr>
            <a:normAutofit/>
          </a:bodyPr>
          <a:lstStyle/>
          <a:p>
            <a:pPr algn="l"/>
            <a:r>
              <a:rPr lang="ru-RU" sz="1800" dirty="0" err="1" smtClean="0"/>
              <a:t>И.о</a:t>
            </a:r>
            <a:r>
              <a:rPr lang="ru-RU" sz="1800" dirty="0" smtClean="0"/>
              <a:t>. начальника отдела налогообложения юридических лиц и камерального контроля </a:t>
            </a:r>
          </a:p>
          <a:p>
            <a:pPr algn="l"/>
            <a:r>
              <a:rPr lang="ru-RU" sz="1800" dirty="0" err="1" smtClean="0"/>
              <a:t>Солтаганова</a:t>
            </a:r>
            <a:r>
              <a:rPr lang="ru-RU" sz="1800" dirty="0" smtClean="0"/>
              <a:t> А.А.</a:t>
            </a:r>
          </a:p>
          <a:p>
            <a:r>
              <a:rPr lang="ru-RU" sz="1800" dirty="0" smtClean="0"/>
              <a:t>2019</a:t>
            </a:r>
            <a:endParaRPr lang="ru-RU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283074" y="1923678"/>
            <a:ext cx="4176464" cy="1008112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Управление ФНС России по Новгородской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409699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347613"/>
            <a:ext cx="8118648" cy="3364087"/>
          </a:xfrm>
        </p:spPr>
        <p:txBody>
          <a:bodyPr/>
          <a:lstStyle/>
          <a:p>
            <a:pPr marL="285750" lvl="3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dirty="0" smtClean="0"/>
              <a:t>Признаются </a:t>
            </a:r>
            <a:r>
              <a:rPr lang="ru-RU" dirty="0"/>
              <a:t>лица, особенности отношений между которыми могут оказывать влияние на:</a:t>
            </a:r>
            <a:endParaRPr lang="ru-RU" sz="1800" dirty="0"/>
          </a:p>
          <a:p>
            <a:r>
              <a:rPr lang="ru-RU" dirty="0"/>
              <a:t>- условия и (или) результаты сделок, совершаемых этими лицами;</a:t>
            </a:r>
            <a:endParaRPr lang="ru-RU" sz="1800" dirty="0"/>
          </a:p>
          <a:p>
            <a:r>
              <a:rPr lang="ru-RU" dirty="0"/>
              <a:t>- экономические результаты деятельности этих лиц или деятельности представляемых ими лиц.</a:t>
            </a:r>
            <a:endParaRPr lang="ru-RU" sz="1800" dirty="0"/>
          </a:p>
          <a:p>
            <a:pPr marL="285750" lvl="3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lvl="3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560" y="279918"/>
            <a:ext cx="7548638" cy="933727"/>
          </a:xfrm>
        </p:spPr>
        <p:txBody>
          <a:bodyPr/>
          <a:lstStyle/>
          <a:p>
            <a:r>
              <a:rPr lang="ru-RU" sz="2800" dirty="0" smtClean="0"/>
              <a:t>Взаимозависимые лица</a:t>
            </a:r>
            <a:endParaRPr lang="ru-RU" sz="2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31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347613"/>
            <a:ext cx="8118648" cy="3364087"/>
          </a:xfrm>
        </p:spPr>
        <p:txBody>
          <a:bodyPr/>
          <a:lstStyle/>
          <a:p>
            <a:pPr marL="285750" lvl="3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dirty="0"/>
              <a:t>- организации, если одна из них </a:t>
            </a:r>
            <a:r>
              <a:rPr lang="ru-RU" dirty="0" smtClean="0"/>
              <a:t>участвует </a:t>
            </a:r>
            <a:r>
              <a:rPr lang="ru-RU" dirty="0"/>
              <a:t>в другой </a:t>
            </a:r>
            <a:r>
              <a:rPr lang="ru-RU" dirty="0" smtClean="0"/>
              <a:t>с долей в 25 %;</a:t>
            </a:r>
            <a:endParaRPr lang="ru-RU" sz="1800" dirty="0"/>
          </a:p>
          <a:p>
            <a:r>
              <a:rPr lang="ru-RU" dirty="0"/>
              <a:t>- физическое лицо и организация, если </a:t>
            </a:r>
            <a:r>
              <a:rPr lang="ru-RU" dirty="0" smtClean="0"/>
              <a:t>лицо  </a:t>
            </a:r>
            <a:r>
              <a:rPr lang="ru-RU" dirty="0"/>
              <a:t>участвует в </a:t>
            </a:r>
            <a:r>
              <a:rPr lang="ru-RU" dirty="0" smtClean="0"/>
              <a:t>организации более 25</a:t>
            </a:r>
            <a:r>
              <a:rPr lang="ru-RU" dirty="0"/>
              <a:t>%;</a:t>
            </a:r>
            <a:endParaRPr lang="ru-RU" sz="1800" dirty="0"/>
          </a:p>
          <a:p>
            <a:r>
              <a:rPr lang="ru-RU" dirty="0"/>
              <a:t>- организации, если одно и то же лицо </a:t>
            </a:r>
            <a:r>
              <a:rPr lang="ru-RU" dirty="0" smtClean="0"/>
              <a:t>участвует </a:t>
            </a:r>
            <a:r>
              <a:rPr lang="ru-RU" dirty="0"/>
              <a:t>в этих организациях </a:t>
            </a:r>
            <a:r>
              <a:rPr lang="ru-RU" dirty="0" smtClean="0"/>
              <a:t>с долей 25%;</a:t>
            </a:r>
            <a:endParaRPr lang="ru-RU" sz="1800" dirty="0"/>
          </a:p>
          <a:p>
            <a:r>
              <a:rPr lang="ru-RU" dirty="0"/>
              <a:t>- организации и (или) физические лица, если доля прямого участия </a:t>
            </a:r>
            <a:r>
              <a:rPr lang="ru-RU" dirty="0" smtClean="0"/>
              <a:t>составляет </a:t>
            </a:r>
            <a:r>
              <a:rPr lang="ru-RU" dirty="0"/>
              <a:t>более 50%.</a:t>
            </a:r>
            <a:endParaRPr lang="ru-RU" sz="1800" dirty="0"/>
          </a:p>
          <a:p>
            <a:pPr marL="285750" lvl="3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560" y="279918"/>
            <a:ext cx="7548638" cy="933727"/>
          </a:xfrm>
        </p:spPr>
        <p:txBody>
          <a:bodyPr/>
          <a:lstStyle/>
          <a:p>
            <a:r>
              <a:rPr lang="ru-RU" sz="2800" dirty="0"/>
              <a:t>Признаются взаимозависимыми (п. 2 ст. 105.1 НК РФ</a:t>
            </a:r>
            <a:r>
              <a:rPr lang="ru-RU" sz="2800" dirty="0" smtClean="0"/>
              <a:t>) (группа участие в капитале):</a:t>
            </a:r>
            <a:endParaRPr lang="ru-RU" sz="2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100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347613"/>
            <a:ext cx="8118648" cy="3364087"/>
          </a:xfrm>
        </p:spPr>
        <p:txBody>
          <a:bodyPr/>
          <a:lstStyle/>
          <a:p>
            <a:pPr marL="285750" lvl="3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dirty="0"/>
              <a:t>- физические лица, если одно физическое лицо подчиняется другому по должностному положению, - должностное подчинение.</a:t>
            </a:r>
          </a:p>
          <a:p>
            <a:r>
              <a:rPr lang="ru-RU" dirty="0"/>
              <a:t>- физическое лицо, его супруг (супруга), родители (в том числе усыновители), дети (в том числе усыновленные), полнородные и </a:t>
            </a:r>
            <a:r>
              <a:rPr lang="ru-RU" dirty="0" err="1"/>
              <a:t>неполнородные</a:t>
            </a:r>
            <a:r>
              <a:rPr lang="ru-RU" dirty="0"/>
              <a:t> братья и сестры, опекун (попечитель) и подопечный, - родственные связи.</a:t>
            </a:r>
          </a:p>
          <a:p>
            <a:pPr marL="285750" lvl="3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560" y="279918"/>
            <a:ext cx="7548638" cy="933727"/>
          </a:xfrm>
        </p:spPr>
        <p:txBody>
          <a:bodyPr/>
          <a:lstStyle/>
          <a:p>
            <a:r>
              <a:rPr lang="ru-RU" sz="2800" dirty="0"/>
              <a:t>Взаимозависимость физических лиц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050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347613"/>
            <a:ext cx="8118648" cy="3364087"/>
          </a:xfrm>
        </p:spPr>
        <p:txBody>
          <a:bodyPr/>
          <a:lstStyle/>
          <a:p>
            <a:r>
              <a:rPr lang="ru-RU" dirty="0"/>
              <a:t>К таким сделкам в целях налогообложения приравниваются сделки:</a:t>
            </a:r>
            <a:endParaRPr lang="ru-RU" sz="1800" dirty="0"/>
          </a:p>
          <a:p>
            <a:r>
              <a:rPr lang="ru-RU" dirty="0"/>
              <a:t>- в области внешней торговли товарами мировой биржевой торговли;</a:t>
            </a:r>
            <a:endParaRPr lang="ru-RU" sz="1800" dirty="0"/>
          </a:p>
          <a:p>
            <a:r>
              <a:rPr lang="ru-RU" dirty="0"/>
              <a:t>- одна из сторон которых зарегистрирована в офшоре;</a:t>
            </a:r>
            <a:endParaRPr lang="ru-RU" sz="1800" dirty="0"/>
          </a:p>
          <a:p>
            <a:r>
              <a:rPr lang="ru-RU" dirty="0"/>
              <a:t>- перепродажа товаров через посредников, не являющихся взаимозависимыми.</a:t>
            </a:r>
            <a:endParaRPr lang="ru-RU" sz="1800" dirty="0"/>
          </a:p>
          <a:p>
            <a:pPr marL="285750" lvl="3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560" y="279918"/>
            <a:ext cx="7548638" cy="933727"/>
          </a:xfrm>
        </p:spPr>
        <p:txBody>
          <a:bodyPr/>
          <a:lstStyle/>
          <a:p>
            <a:r>
              <a:rPr lang="ru-RU" sz="2800" dirty="0" smtClean="0"/>
              <a:t>Контролируемые сделки </a:t>
            </a:r>
            <a:endParaRPr lang="ru-RU" sz="2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226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347613"/>
            <a:ext cx="8118648" cy="3364087"/>
          </a:xfrm>
        </p:spPr>
        <p:txBody>
          <a:bodyPr/>
          <a:lstStyle/>
          <a:p>
            <a:pPr marL="285750" lvl="3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sz="1600" dirty="0" smtClean="0"/>
              <a:t>Рыночными </a:t>
            </a:r>
            <a:r>
              <a:rPr lang="ru-RU" sz="1600" dirty="0"/>
              <a:t>признаются цены, применяемые в сделках, сторонами которых являются лица, не признаваемые взаимозависимыми.</a:t>
            </a:r>
          </a:p>
          <a:p>
            <a:r>
              <a:rPr lang="ru-RU" sz="1600" dirty="0" smtClean="0"/>
              <a:t>- </a:t>
            </a:r>
            <a:r>
              <a:rPr lang="ru-RU" sz="1600" dirty="0"/>
              <a:t>примененные в сделках в соответствии с предписаниями антимонопольного органа;</a:t>
            </a:r>
          </a:p>
          <a:p>
            <a:r>
              <a:rPr lang="ru-RU" sz="1600" dirty="0"/>
              <a:t>- цены по сделке, заключенной по результатам биржевых торгов, проведенных в соответствии с законодательством РФ или иностранного государства;</a:t>
            </a:r>
          </a:p>
          <a:p>
            <a:r>
              <a:rPr lang="ru-RU" sz="1600" dirty="0"/>
              <a:t>- стоимость объекта, определенная независимым оценщиком, если в соответствии с законодательством РФ при совершении сделки проведение оценки является обязательным;</a:t>
            </a:r>
          </a:p>
          <a:p>
            <a:r>
              <a:rPr lang="ru-RU" sz="1600" dirty="0"/>
              <a:t>- примененные в сделке, если они определены в соответствии с соглашением о ценообразовании, заключенным согласно </a:t>
            </a:r>
            <a:r>
              <a:rPr lang="ru-RU" sz="1600" dirty="0">
                <a:hlinkClick r:id="rId3"/>
              </a:rPr>
              <a:t>гл. 14.6</a:t>
            </a:r>
            <a:r>
              <a:rPr lang="ru-RU" sz="1600" dirty="0"/>
              <a:t> НК РФ.</a:t>
            </a:r>
          </a:p>
          <a:p>
            <a:pPr marL="285750" lvl="3" indent="-28575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560" y="279918"/>
            <a:ext cx="7548638" cy="933727"/>
          </a:xfrm>
        </p:spPr>
        <p:txBody>
          <a:bodyPr/>
          <a:lstStyle/>
          <a:p>
            <a:r>
              <a:rPr lang="ru-RU" sz="2800" dirty="0"/>
              <a:t>Определение цены для целей </a:t>
            </a:r>
            <a:r>
              <a:rPr lang="ru-RU" sz="2800" dirty="0" smtClean="0"/>
              <a:t>налогообложения </a:t>
            </a:r>
            <a:r>
              <a:rPr lang="ru-RU" sz="2800" dirty="0">
                <a:hlinkClick r:id="rId4"/>
              </a:rPr>
              <a:t>п. 1 ст. 105.3</a:t>
            </a:r>
            <a:r>
              <a:rPr lang="ru-RU" sz="2800" dirty="0"/>
              <a:t> НК РФ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050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347613"/>
            <a:ext cx="8118648" cy="3364087"/>
          </a:xfrm>
        </p:spPr>
        <p:txBody>
          <a:bodyPr/>
          <a:lstStyle/>
          <a:p>
            <a:r>
              <a:rPr lang="ru-RU" sz="1600" dirty="0" smtClean="0"/>
              <a:t>1) </a:t>
            </a:r>
            <a:r>
              <a:rPr lang="ru-RU" sz="1600" dirty="0"/>
              <a:t>налога на прибыль организаций;</a:t>
            </a:r>
          </a:p>
          <a:p>
            <a:r>
              <a:rPr lang="ru-RU" sz="1600" dirty="0"/>
              <a:t>2) НДФЛ, уплачиваемого в соответствии со </a:t>
            </a:r>
            <a:r>
              <a:rPr lang="ru-RU" sz="1600" dirty="0">
                <a:hlinkClick r:id="rId3"/>
              </a:rPr>
              <a:t>ст. 227</a:t>
            </a:r>
            <a:r>
              <a:rPr lang="ru-RU" sz="1600" dirty="0"/>
              <a:t> НК РФ (ИП, нотариусами, адвокатами);</a:t>
            </a:r>
          </a:p>
          <a:p>
            <a:r>
              <a:rPr lang="ru-RU" sz="1600" dirty="0"/>
              <a:t>3) НДПИ (если одна из сторон сделки является его плательщиком, а предметом сделки является добытое полезное ископаемое, облагаемое по ставке, установленной в процентах);</a:t>
            </a:r>
          </a:p>
          <a:p>
            <a:r>
              <a:rPr lang="ru-RU" sz="1600" dirty="0"/>
              <a:t>4) НДС (если одна из сторон сделки - организация (или ИП), не являющаяся плательщиком НДС или освобожденная от исполнения обязанностей плательщика НДС).</a:t>
            </a:r>
          </a:p>
          <a:p>
            <a:endParaRPr lang="ru-RU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lvl="3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lvl="3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1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lvl="3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ru-RU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560" y="279918"/>
            <a:ext cx="7548638" cy="933727"/>
          </a:xfrm>
        </p:spPr>
        <p:txBody>
          <a:bodyPr/>
          <a:lstStyle/>
          <a:p>
            <a:r>
              <a:rPr lang="ru-RU" sz="1600" dirty="0"/>
              <a:t>ФНС проверяет полноту исчисления и уплаты следующих налогов по сделкам, признаваемым контролируемыми (</a:t>
            </a:r>
            <a:r>
              <a:rPr lang="ru-RU" sz="1600" dirty="0">
                <a:hlinkClick r:id="rId4"/>
              </a:rPr>
              <a:t>п. 4 ст. 105.3</a:t>
            </a:r>
            <a:r>
              <a:rPr lang="ru-RU" sz="1600" dirty="0"/>
              <a:t> НК РФ)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013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131590"/>
            <a:ext cx="8118648" cy="3580111"/>
          </a:xfrm>
        </p:spPr>
        <p:txBody>
          <a:bodyPr/>
          <a:lstStyle/>
          <a:p>
            <a:pPr lvl="3">
              <a:lnSpc>
                <a:spcPct val="100000"/>
              </a:lnSpc>
            </a:pPr>
            <a:r>
              <a:rPr lang="ru-RU" sz="2400" dirty="0"/>
              <a:t>Согласно </a:t>
            </a:r>
            <a:r>
              <a:rPr lang="ru-RU" sz="2400" dirty="0">
                <a:hlinkClick r:id="rId3"/>
              </a:rPr>
              <a:t>п. 1 ст. 129.3 Н</a:t>
            </a:r>
            <a:r>
              <a:rPr lang="ru-RU" sz="2400" dirty="0"/>
              <a:t>К РФ неуплата или неполная уплата налогоплательщиком сумм налога в результате применения в целях налогообложения в контролируемых сделках коммерческих и (или) финансовых условий, не сопоставимых с условиями сделок между лицами, не являющимися взаимозависимыми, влекут взыскание штрафа в размере 40% неуплаченной суммы налога, но не менее 30 000 руб. 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11560" y="279918"/>
            <a:ext cx="7548638" cy="933727"/>
          </a:xfrm>
        </p:spPr>
        <p:txBody>
          <a:bodyPr/>
          <a:lstStyle/>
          <a:p>
            <a:r>
              <a:rPr lang="ru-RU" sz="1800" dirty="0"/>
              <a:t>Ответственность за неуплату налогов в результате</a:t>
            </a:r>
            <a:br>
              <a:rPr lang="ru-RU" sz="1800" dirty="0"/>
            </a:br>
            <a:r>
              <a:rPr lang="ru-RU" sz="1800" dirty="0"/>
              <a:t>заключения сделок между взаимозависимыми лицами</a:t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027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83718"/>
            <a:ext cx="7772400" cy="1102519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56460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16-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Present_FNS2012_16-9</Template>
  <TotalTime>4535</TotalTime>
  <Words>556</Words>
  <Application>Microsoft Office PowerPoint</Application>
  <PresentationFormat>Экран (16:9)</PresentationFormat>
  <Paragraphs>56</Paragraphs>
  <Slides>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Present_FNS2012_16-9</vt:lpstr>
      <vt:lpstr>Налоговый контроль в связи совершением сделок между взаимозависимыми лицами и получение необоснованной налоговой выгоды</vt:lpstr>
      <vt:lpstr>Взаимозависимые лица</vt:lpstr>
      <vt:lpstr>Признаются взаимозависимыми (п. 2 ст. 105.1 НК РФ) (группа участие в капитале):</vt:lpstr>
      <vt:lpstr>Взаимозависимость физических лиц</vt:lpstr>
      <vt:lpstr>Контролируемые сделки </vt:lpstr>
      <vt:lpstr>Определение цены для целей налогообложения п. 1 ст. 105.3 НК РФ</vt:lpstr>
      <vt:lpstr>ФНС проверяет полноту исчисления и уплаты следующих налогов по сделкам, признаваемым контролируемыми (п. 4 ст. 105.3 НК РФ)</vt:lpstr>
      <vt:lpstr>Ответственность за неуплату налогов в результате заключения сделок между взаимозависимыми лицами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Дёмина Евгения Викторовна</dc:creator>
  <cp:lastModifiedBy>Солтаганов Артем Андреевич</cp:lastModifiedBy>
  <cp:revision>298</cp:revision>
  <cp:lastPrinted>2015-04-07T10:15:18Z</cp:lastPrinted>
  <dcterms:created xsi:type="dcterms:W3CDTF">2015-03-11T11:09:41Z</dcterms:created>
  <dcterms:modified xsi:type="dcterms:W3CDTF">2019-11-27T05:54:03Z</dcterms:modified>
</cp:coreProperties>
</file>